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8" r:id="rId4"/>
    <p:sldId id="330" r:id="rId5"/>
    <p:sldId id="331" r:id="rId6"/>
    <p:sldId id="332" r:id="rId7"/>
    <p:sldId id="288" r:id="rId8"/>
    <p:sldId id="289" r:id="rId9"/>
    <p:sldId id="333" r:id="rId11"/>
    <p:sldId id="284" r:id="rId12"/>
    <p:sldId id="291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2" r:id="rId23"/>
    <p:sldId id="303" r:id="rId24"/>
    <p:sldId id="265" r:id="rId25"/>
    <p:sldId id="355" r:id="rId26"/>
    <p:sldId id="357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4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image" Target="../media/image40.png"/><Relationship Id="rId7" Type="http://schemas.openxmlformats.org/officeDocument/2006/relationships/tags" Target="../tags/tag21.xml"/><Relationship Id="rId6" Type="http://schemas.openxmlformats.org/officeDocument/2006/relationships/image" Target="../media/image39.png"/><Relationship Id="rId5" Type="http://schemas.openxmlformats.org/officeDocument/2006/relationships/tags" Target="../tags/tag20.xml"/><Relationship Id="rId4" Type="http://schemas.openxmlformats.org/officeDocument/2006/relationships/image" Target="../media/image38.png"/><Relationship Id="rId3" Type="http://schemas.openxmlformats.org/officeDocument/2006/relationships/tags" Target="../tags/tag19.xml"/><Relationship Id="rId2" Type="http://schemas.openxmlformats.org/officeDocument/2006/relationships/image" Target="../media/image37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1.png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tags" Target="../tags/tag25.xml"/><Relationship Id="rId4" Type="http://schemas.openxmlformats.org/officeDocument/2006/relationships/image" Target="../media/image42.png"/><Relationship Id="rId3" Type="http://schemas.openxmlformats.org/officeDocument/2006/relationships/tags" Target="../tags/tag24.xml"/><Relationship Id="rId2" Type="http://schemas.openxmlformats.org/officeDocument/2006/relationships/image" Target="../media/image41.png"/><Relationship Id="rId1" Type="http://schemas.openxmlformats.org/officeDocument/2006/relationships/tags" Target="../tags/tag2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7.png"/><Relationship Id="rId6" Type="http://schemas.openxmlformats.org/officeDocument/2006/relationships/image" Target="../media/image46.png"/><Relationship Id="rId5" Type="http://schemas.openxmlformats.org/officeDocument/2006/relationships/tags" Target="../tags/tag28.xml"/><Relationship Id="rId4" Type="http://schemas.openxmlformats.org/officeDocument/2006/relationships/image" Target="../media/image45.png"/><Relationship Id="rId3" Type="http://schemas.openxmlformats.org/officeDocument/2006/relationships/tags" Target="../tags/tag27.xml"/><Relationship Id="rId2" Type="http://schemas.openxmlformats.org/officeDocument/2006/relationships/image" Target="../media/image44.png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tags" Target="../tags/tag29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tags" Target="../tags/tag30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52.png"/><Relationship Id="rId3" Type="http://schemas.openxmlformats.org/officeDocument/2006/relationships/tags" Target="../tags/tag32.xml"/><Relationship Id="rId2" Type="http://schemas.openxmlformats.org/officeDocument/2006/relationships/image" Target="../media/image51.png"/><Relationship Id="rId1" Type="http://schemas.openxmlformats.org/officeDocument/2006/relationships/tags" Target="../tags/tag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png"/><Relationship Id="rId8" Type="http://schemas.openxmlformats.org/officeDocument/2006/relationships/tags" Target="../tags/tag41.xml"/><Relationship Id="rId7" Type="http://schemas.openxmlformats.org/officeDocument/2006/relationships/image" Target="../media/image61.png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image" Target="../media/image60.jpeg"/><Relationship Id="rId2" Type="http://schemas.openxmlformats.org/officeDocument/2006/relationships/tags" Target="../tags/tag37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5.png"/><Relationship Id="rId12" Type="http://schemas.openxmlformats.org/officeDocument/2006/relationships/image" Target="../media/image64.png"/><Relationship Id="rId11" Type="http://schemas.openxmlformats.org/officeDocument/2006/relationships/image" Target="../media/image63.png"/><Relationship Id="rId10" Type="http://schemas.openxmlformats.org/officeDocument/2006/relationships/tags" Target="../tags/tag42.xml"/><Relationship Id="rId1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em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tags" Target="../tags/tag3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tags" Target="../tags/tag8.xml"/><Relationship Id="rId6" Type="http://schemas.openxmlformats.org/officeDocument/2006/relationships/image" Target="../media/image13.png"/><Relationship Id="rId5" Type="http://schemas.openxmlformats.org/officeDocument/2006/relationships/tags" Target="../tags/tag7.xml"/><Relationship Id="rId4" Type="http://schemas.openxmlformats.org/officeDocument/2006/relationships/image" Target="../media/image12.png"/><Relationship Id="rId3" Type="http://schemas.openxmlformats.org/officeDocument/2006/relationships/tags" Target="../tags/tag6.xml"/><Relationship Id="rId2" Type="http://schemas.openxmlformats.org/officeDocument/2006/relationships/image" Target="../media/image11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tags" Target="../tags/tag11.xml"/><Relationship Id="rId4" Type="http://schemas.openxmlformats.org/officeDocument/2006/relationships/image" Target="../media/image17.png"/><Relationship Id="rId3" Type="http://schemas.openxmlformats.org/officeDocument/2006/relationships/tags" Target="../tags/tag10.xml"/><Relationship Id="rId2" Type="http://schemas.openxmlformats.org/officeDocument/2006/relationships/image" Target="../media/image16.png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3.png"/><Relationship Id="rId3" Type="http://schemas.openxmlformats.org/officeDocument/2006/relationships/tags" Target="../tags/tag1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tags" Target="../tags/tag15.xml"/><Relationship Id="rId4" Type="http://schemas.openxmlformats.org/officeDocument/2006/relationships/image" Target="../media/image25.png"/><Relationship Id="rId3" Type="http://schemas.openxmlformats.org/officeDocument/2006/relationships/tags" Target="../tags/tag14.xml"/><Relationship Id="rId2" Type="http://schemas.openxmlformats.org/officeDocument/2006/relationships/image" Target="../media/image24.png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tags" Target="../tags/tag17.xml"/><Relationship Id="rId2" Type="http://schemas.openxmlformats.org/officeDocument/2006/relationships/image" Target="../media/image28.png"/><Relationship Id="rId1" Type="http://schemas.openxmlformats.org/officeDocument/2006/relationships/tags" Target="../tags/tag1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课程总成绩由平时成绩+平时测试成绩+见面课成绩+期末考试成绩四部分组成，各部分成绩比例组成以学校规定为准。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55" y="1882140"/>
            <a:ext cx="2036445" cy="370649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455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学习进度、学习习惯、问答互动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3495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学习习惯</a:t>
            </a:r>
            <a:r>
              <a:rPr lang="en-US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zh-CN" altLang="en-US" sz="16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）学习前的第一件事，请查看电脑端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模块中的成绩组成及规则，查看课程应需规律学习的天数。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应需规律学习的天数按照课程在线视频总时长进行计算；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学生</a:t>
            </a:r>
            <a:r>
              <a:rPr 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单日视频教程学习时长</a:t>
            </a:r>
            <a:r>
              <a:rPr 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达到25分钟后即可获得当日学习习惯分数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（建议学习时长25-30分钟为宜）；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学习时长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仅为观看教程视频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产生的时长，</a:t>
            </a:r>
            <a:r>
              <a:rPr lang="zh-CN" altLang="zh-CN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不包括观看见面课及完成章测试的时长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）学习时长及规律天数</a:t>
            </a:r>
            <a:r>
              <a:rPr lang="zh-CN" altLang="en-US" sz="16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次日上午更新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240" y="116981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8220" y="1454785"/>
            <a:ext cx="6771005" cy="3933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3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问答互动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（1）问答分由有效问题数、有效回答数、获得有效回答数三部分构成。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）互动分在整个学期内都会有所浮动，如被系统审核为“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”的问答，在审核人员复核为“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”之后，相应的问答数量也会发生变化，则分数也会随之产生变化。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）互动分在学习时间截止后固化，最终互动得分将于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次日上午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更新。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）“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非人为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”刷帖行为的处罚，一经发现将做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本学期禁言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处理（自动解禁时间为202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日23:59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:59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）。温馨提示：如果本学期您有多门课程学习，其中有一门（或多门）课程存在非法刷帖，被禁言后则本学期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所有课程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都无法参与互动问答。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下方文字处了解。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454785"/>
            <a:ext cx="1739900" cy="212598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2140" y="3580765"/>
            <a:ext cx="1739900" cy="229616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352040" y="3905885"/>
            <a:ext cx="2348865" cy="197104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79675" y="1883410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37150" y="1372235"/>
            <a:ext cx="6462395" cy="456057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6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）【无效互动</a:t>
            </a:r>
            <a:r>
              <a:rPr lang="en-US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注意事项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无效互动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包含但不限于：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无意义帖、灌水帖、抄袭帖、重复帖、不当言论帖；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回答字数少于3（含）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学习时间结束后发布的提问和回答（学习时间的最后一天请在23:45分之前参与问答，最后15分钟为冷却期）；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回复历史学期的提问（20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年春夏学期的问答建议回复202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15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日之后的）；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★ 被AI智能审核屏蔽的、审核专员删除的、老师删除的提问和回答。请同学们务必发布有效的、高质量的提问与回答，才能获得高分。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00000"/>
              </a:lnSpc>
              <a:spcBef>
                <a:spcPts val="1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重要，重要，重要：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欲知更多关于学习问答的攻略建议，请前往知到APP或官网学习课程栏目中，点击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下方文字处了解。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 algn="l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    </a:t>
            </a:r>
            <a:endParaRPr lang="zh-CN" altLang="en-US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81605" y="1579245"/>
            <a:ext cx="2385695" cy="37001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" y="2536825"/>
            <a:ext cx="220027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35" y="1694815"/>
            <a:ext cx="2095500" cy="42386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69225" y="1861185"/>
            <a:ext cx="3677285" cy="3569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见面课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【见面课】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栏目下找到各见面课内容安排；及时参加直播或收看回放。</a:t>
            </a:r>
            <a:endParaRPr lang="zh-CN" altLang="en-US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、具体参与方式请关注教务处或本校课程老师通知。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、见面课后会有课后测试题， 见面课测试题只有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机会，需要各位同学认真作答！！！见面课测试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无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“查看答案”功能。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、有安排见面课学习的同学请注意，每次见面课回放可能由一个或是多个视频组成，需要完成全部视频观看才能获得本次见面课的全部分数。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50210" y="1454785"/>
            <a:ext cx="2321560" cy="43808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245100" y="1457960"/>
            <a:ext cx="2428875" cy="437769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880" y="1457960"/>
            <a:ext cx="2157095" cy="436372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528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有相应的开放及截止时间，考试开放之时，也就是学习结束之时，即除了考试，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4330" y="1306195"/>
            <a:ext cx="2414905" cy="46456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955" y="1538605"/>
            <a:ext cx="2239010" cy="457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4239" y="2926656"/>
            <a:ext cx="6152335" cy="26980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07696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153431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最后总结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9355" y="1305560"/>
            <a:ext cx="994283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学习前的第一件事，请查看电脑端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【成绩分析】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/APP端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【成绩】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模块中的内容及规则。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单日视频教程学习时长少于25分钟的不记规律学习天数（建议学习时长25-30分钟为宜）；学习时长仅为观看教程视频产生的时长，不包括观看见面课及完成章测试的时长；学习时长及规律天数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次日上午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重要，重要，重要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如需详细了解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问答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互动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的攻略建议，请前往知到APP或官网学习课程栏目中，点击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【问答】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【课程问答小助手】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下方文字处了解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期末考试一旦开始，暨在线学习结束，观看视频、见面课回放、完成章测试作业、问答均不再计分，且不再弹出课程。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试卷一旦打开，就开始倒计时，时间一到系统会自动提交，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考试机会只有一次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，务必在做好充分准备后再进行考试，不要抱着试一下的心态去点开试卷，以免造成考试被动提交的情况。中途因故无法考试的，只要仍在考试时限内，可以再次进入考试作答。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7225" y="2891155"/>
            <a:ext cx="1953895" cy="334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1120" y="2891155"/>
            <a:ext cx="1812925" cy="334645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位，则为全部学号），验证姓氏、绑定手机号后，会弹出课程确认的界面，点击确认即可（如弹出姓名与本人姓名不一致请及时反馈老师或联系在线客服反馈。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03006" y="2879015"/>
            <a:ext cx="9950627" cy="3522980"/>
            <a:chOff x="786812" y="2627087"/>
            <a:chExt cx="9950627" cy="3522980"/>
          </a:xfrm>
        </p:grpSpPr>
        <p:grpSp>
          <p:nvGrpSpPr>
            <p:cNvPr id="10" name="组合 9"/>
            <p:cNvGrpSpPr/>
            <p:nvPr/>
          </p:nvGrpSpPr>
          <p:grpSpPr>
            <a:xfrm>
              <a:off x="786812" y="2627087"/>
              <a:ext cx="1979930" cy="3521710"/>
              <a:chOff x="2010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1" name="图片 10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2010" y="3202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2" name="矩形 11"/>
              <p:cNvSpPr/>
              <p:nvPr/>
            </p:nvSpPr>
            <p:spPr>
              <a:xfrm>
                <a:off x="3631" y="3802"/>
                <a:ext cx="756" cy="38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740090" y="2627087"/>
              <a:ext cx="1981200" cy="3522980"/>
              <a:chOff x="5783" y="3202"/>
              <a:chExt cx="3120" cy="554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5" name="图片 14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5783" y="3202"/>
                <a:ext cx="3120" cy="5548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6" name="矩形 15"/>
              <p:cNvSpPr/>
              <p:nvPr/>
            </p:nvSpPr>
            <p:spPr>
              <a:xfrm>
                <a:off x="5964" y="3687"/>
                <a:ext cx="2304" cy="3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0020" y="2627087"/>
              <a:ext cx="1979930" cy="3521710"/>
              <a:chOff x="9614" y="3202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9614" y="3202"/>
                <a:ext cx="3118" cy="5547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6699949" y="2627087"/>
              <a:ext cx="2047141" cy="352171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grpSp>
          <p:nvGrpSpPr>
            <p:cNvPr id="8" name="组合 7"/>
            <p:cNvGrpSpPr/>
            <p:nvPr/>
          </p:nvGrpSpPr>
          <p:grpSpPr>
            <a:xfrm>
              <a:off x="8757509" y="2627087"/>
              <a:ext cx="1979930" cy="3521710"/>
              <a:chOff x="11218" y="2770"/>
              <a:chExt cx="3118" cy="5546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218" y="2770"/>
                <a:ext cx="3118" cy="5546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11400" y="4556"/>
                <a:ext cx="2755" cy="555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99936" y="2746224"/>
            <a:ext cx="9085581" cy="3545895"/>
            <a:chOff x="965247" y="2624547"/>
            <a:chExt cx="8178599" cy="3524250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65247" y="2627087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608329" y="2624547"/>
              <a:ext cx="1624330" cy="352298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grpSp>
          <p:nvGrpSpPr>
            <p:cNvPr id="17" name="组合 16"/>
            <p:cNvGrpSpPr/>
            <p:nvPr/>
          </p:nvGrpSpPr>
          <p:grpSpPr>
            <a:xfrm>
              <a:off x="4232975" y="2624547"/>
              <a:ext cx="1631950" cy="3522345"/>
              <a:chOff x="8847" y="3198"/>
              <a:chExt cx="2570" cy="554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847" y="3198"/>
                <a:ext cx="2570" cy="5547"/>
              </a:xfrm>
              <a:prstGeom prst="rect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10481" y="5500"/>
                <a:ext cx="634" cy="40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0000"/>
                    </a:solidFill>
                  </a14:hiddenFill>
                </a:ext>
              </a:extLst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" name="图片 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64925" y="2625182"/>
              <a:ext cx="1631674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0151" y="2625182"/>
              <a:ext cx="1623695" cy="352171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6985" y="2834640"/>
            <a:ext cx="1969135" cy="341185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043420" y="2840990"/>
            <a:ext cx="186753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57945" y="2840990"/>
            <a:ext cx="1802765" cy="3405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65170" y="2841625"/>
            <a:ext cx="1889125" cy="34042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9055" y="2834640"/>
            <a:ext cx="1925955" cy="3411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imagerId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120" y="2372995"/>
            <a:ext cx="2050415" cy="36423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153025" y="2369185"/>
            <a:ext cx="2049780" cy="3648710"/>
            <a:chOff x="5385" y="2431"/>
            <a:chExt cx="3228" cy="57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" name="图片 20" descr="58e442610c95e9edf4b304cf23d1cc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85" y="2431"/>
              <a:ext cx="3228" cy="5739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23" name="矩形 22"/>
            <p:cNvSpPr/>
            <p:nvPr/>
          </p:nvSpPr>
          <p:spPr>
            <a:xfrm>
              <a:off x="5460" y="6119"/>
              <a:ext cx="3052" cy="47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56145" y="2379345"/>
            <a:ext cx="2082800" cy="36493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620" y="2379345"/>
            <a:ext cx="2033905" cy="36652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92450" y="2355215"/>
            <a:ext cx="2073275" cy="3672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学习通知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【对话】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【平台通知】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760" y="1590675"/>
            <a:ext cx="2171700" cy="4257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38445" y="1595120"/>
            <a:ext cx="2320925" cy="439737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25" y="1590675"/>
            <a:ext cx="2461260" cy="428688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76312" y="2934696"/>
            <a:ext cx="5335571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里搜索加入的，这个课看完没有分数！要学习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全国共享！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1643380"/>
            <a:ext cx="2105025" cy="4276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595" y="3137535"/>
            <a:ext cx="2171700" cy="1533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085" y="4671060"/>
            <a:ext cx="2105025" cy="14859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5.xml><?xml version="1.0" encoding="utf-8"?>
<p:tagLst xmlns:p="http://schemas.openxmlformats.org/presentationml/2006/main">
  <p:tag name="KSO_WM_UNIT_PLACING_PICTURE_USER_VIEWPORT" val="{&quot;height&quot;:5142,&quot;width&quot;:2891}"/>
</p:tagLst>
</file>

<file path=ppt/tags/tag6.xml><?xml version="1.0" encoding="utf-8"?>
<p:tagLst xmlns:p="http://schemas.openxmlformats.org/presentationml/2006/main">
  <p:tag name="KSO_WM_UNIT_PLACING_PICTURE_USER_VIEWPORT" val="{&quot;height&quot;:5143,&quot;width&quot;:2892}"/>
</p:tagLst>
</file>

<file path=ppt/tags/tag7.xml><?xml version="1.0" encoding="utf-8"?>
<p:tagLst xmlns:p="http://schemas.openxmlformats.org/presentationml/2006/main">
  <p:tag name="KSO_WM_UNIT_PLACING_PICTURE_USER_VIEWPORT" val="{&quot;height&quot;:5143,&quot;width&quot;:2891}"/>
</p:tagLst>
</file>

<file path=ppt/tags/tag8.xml><?xml version="1.0" encoding="utf-8"?>
<p:tagLst xmlns:p="http://schemas.openxmlformats.org/presentationml/2006/main">
  <p:tag name="KSO_WM_UNIT_PLACING_PICTURE_USER_VIEWPORT" val="{&quot;height&quot;:4901,&quot;width&quot;:2757}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3825</Words>
  <Application>WPS 演示</Application>
  <PresentationFormat>自定义</PresentationFormat>
  <Paragraphs>152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Wingdings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辉辉</cp:lastModifiedBy>
  <cp:revision>436</cp:revision>
  <dcterms:created xsi:type="dcterms:W3CDTF">2022-01-17T01:35:00Z</dcterms:created>
  <dcterms:modified xsi:type="dcterms:W3CDTF">2025-12-17T05:11:17Z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E632EF1AD7ED4DA39491072F1C446530_13</vt:lpwstr>
  </property>
</Properties>
</file>